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2" r:id="rId14"/>
    <p:sldId id="273" r:id="rId15"/>
    <p:sldId id="274" r:id="rId16"/>
    <p:sldId id="275" r:id="rId17"/>
    <p:sldId id="276" r:id="rId18"/>
    <p:sldId id="27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6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2/22/2016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276" y="1288774"/>
            <a:ext cx="12123723" cy="3329581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2:PHẦN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CỨNG CHIP VI Đ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KHIỂN 8051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632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2736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I. TỔNG QUÁT: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3073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1.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chung</a:t>
            </a:r>
            <a:r>
              <a:rPr lang="en-US" sz="2800" dirty="0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6" name="Rectangle 5"/>
          <p:cNvSpPr/>
          <p:nvPr/>
        </p:nvSpPr>
        <p:spPr>
          <a:xfrm>
            <a:off x="193183" y="1140996"/>
            <a:ext cx="1182280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MCS-51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Intel.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MCS-51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Chip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8051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4 KB (ROM).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128 byte (RAM).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64 KB (ROM).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64 KB (RAM).</a:t>
            </a:r>
          </a:p>
          <a:p>
            <a:pPr algn="just"/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- 4 port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(I/O port) 8 bit.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 bit.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- 210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bit.</a:t>
            </a:r>
          </a:p>
          <a:p>
            <a:pPr algn="just"/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Nhân / Chia trong 4 µs.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2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2736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I. TỔNG QUÁT: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3073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</a:rPr>
              <a:t>1.</a:t>
            </a:r>
            <a:r>
              <a:rPr lang="en-US" sz="2800" dirty="0">
                <a:latin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Giới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thiệu</a:t>
            </a:r>
            <a:r>
              <a:rPr lang="en-US" sz="2800" dirty="0">
                <a:latin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</a:rPr>
              <a:t>chung</a:t>
            </a:r>
            <a:r>
              <a:rPr lang="en-US" sz="2800" dirty="0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" name="Rectangle 6"/>
          <p:cNvSpPr/>
          <p:nvPr/>
        </p:nvSpPr>
        <p:spPr>
          <a:xfrm>
            <a:off x="1051716" y="1313440"/>
            <a:ext cx="7407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</a:rPr>
              <a:t>Họ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MCS-51</a:t>
            </a:r>
            <a:endParaRPr lang="en-US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10" y="2043111"/>
            <a:ext cx="11376471" cy="345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120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68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224" y="1245705"/>
            <a:ext cx="9216081" cy="538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04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68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93183" y="1101163"/>
            <a:ext cx="1187671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Other registers: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suốt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3183" y="2547713"/>
            <a:ext cx="11706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CPU (Central Processing Unit):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193183" y="3501820"/>
            <a:ext cx="11706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OSC (Oscillator):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clock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93183" y="4697977"/>
            <a:ext cx="11706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Interrupt control: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(INT0\, INT1\),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(Timer 0, Timer 1)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cổng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(Serial port),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CPU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35721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3" grpId="0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68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3" name="Rectangle 2"/>
          <p:cNvSpPr/>
          <p:nvPr/>
        </p:nvSpPr>
        <p:spPr>
          <a:xfrm>
            <a:off x="522186" y="1526952"/>
            <a:ext cx="111229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RAM (Random Access Memory):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ROM (Read Only Memory):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chip.</a:t>
            </a:r>
          </a:p>
        </p:txBody>
      </p:sp>
      <p:sp>
        <p:nvSpPr>
          <p:cNvPr id="7" name="Rectangle 6"/>
          <p:cNvSpPr/>
          <p:nvPr/>
        </p:nvSpPr>
        <p:spPr>
          <a:xfrm>
            <a:off x="522185" y="3536576"/>
            <a:ext cx="112305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I/O ports (In/Out ports):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port P0, P1, P2, P3.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Serial port: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TxD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RxD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232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680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3" name="Rectangle 2"/>
          <p:cNvSpPr/>
          <p:nvPr/>
        </p:nvSpPr>
        <p:spPr>
          <a:xfrm>
            <a:off x="522186" y="1731499"/>
            <a:ext cx="112457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Timer 0, Timer 1: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 1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T0, T1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fr-F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Tx/>
              <a:buChar char="-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Bus system: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9450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62527" y="-89362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4426" y="313608"/>
            <a:ext cx="775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012" y="833866"/>
            <a:ext cx="7061783" cy="602413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70111" y="698261"/>
            <a:ext cx="15408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12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75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7" name="Rectangle 6"/>
          <p:cNvSpPr/>
          <p:nvPr/>
        </p:nvSpPr>
        <p:spPr>
          <a:xfrm>
            <a:off x="239541" y="1135023"/>
            <a:ext cx="350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Port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3183" y="2146368"/>
            <a:ext cx="11706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 0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(P0.0 – P0.7)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32 – 39. </a:t>
            </a:r>
          </a:p>
          <a:p>
            <a:pPr algn="just"/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 0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(AD0 – AD7)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8" name="Rectangle 7"/>
          <p:cNvSpPr/>
          <p:nvPr/>
        </p:nvSpPr>
        <p:spPr>
          <a:xfrm>
            <a:off x="239541" y="3759513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9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75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7" name="Rectangle 6"/>
          <p:cNvSpPr/>
          <p:nvPr/>
        </p:nvSpPr>
        <p:spPr>
          <a:xfrm>
            <a:off x="239541" y="1135023"/>
            <a:ext cx="350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Port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9541" y="1855587"/>
            <a:ext cx="1181993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 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 1 (P1.0 – P1.7)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– 8.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5855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75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7" name="Rectangle 6"/>
          <p:cNvSpPr/>
          <p:nvPr/>
        </p:nvSpPr>
        <p:spPr>
          <a:xfrm>
            <a:off x="239541" y="1135023"/>
            <a:ext cx="350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Port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2696" y="1595147"/>
            <a:ext cx="1181993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 </a:t>
            </a:r>
            <a:r>
              <a:rPr lang="en-US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P2.0 – P2.7)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21 – 28. </a:t>
            </a:r>
          </a:p>
          <a:p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Port 2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nang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byte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(A8 – A15)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7643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3183" y="231820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522186" y="94556"/>
            <a:ext cx="50807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 CÁC CHÂN CỦA CHIP 8051:</a:t>
            </a:r>
          </a:p>
        </p:txBody>
      </p:sp>
      <p:sp>
        <p:nvSpPr>
          <p:cNvPr id="5" name="Rectangle 4"/>
          <p:cNvSpPr/>
          <p:nvPr/>
        </p:nvSpPr>
        <p:spPr>
          <a:xfrm>
            <a:off x="1009944" y="617776"/>
            <a:ext cx="775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7" name="Rectangle 6"/>
          <p:cNvSpPr/>
          <p:nvPr/>
        </p:nvSpPr>
        <p:spPr>
          <a:xfrm>
            <a:off x="239541" y="1135023"/>
            <a:ext cx="350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Port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3184" y="1595147"/>
            <a:ext cx="118994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 </a:t>
            </a:r>
            <a:r>
              <a:rPr lang="en-US" sz="2800" b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(P3.0 – P3.7)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– 17.</a:t>
            </a:r>
          </a:p>
          <a:p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Port 3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nang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Port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(P3.0 – P3.7)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2939" y="4121434"/>
            <a:ext cx="113693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Ở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ộ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reset)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0,P1,P2,P3 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3183" y="5355059"/>
            <a:ext cx="114488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 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logic 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bit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5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6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4637" y="830421"/>
            <a:ext cx="11706896" cy="1777284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12124" y="71045"/>
            <a:ext cx="7757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7" name="Rectangle 6"/>
          <p:cNvSpPr/>
          <p:nvPr/>
        </p:nvSpPr>
        <p:spPr>
          <a:xfrm>
            <a:off x="787868" y="594265"/>
            <a:ext cx="3502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Port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2124" y="1117485"/>
            <a:ext cx="11294772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smtClean="0">
                <a:latin typeface="VNI-Times" pitchFamily="2" charset="0"/>
              </a:rPr>
              <a:t>port 3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naêng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chuyeån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ñoåi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lieân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ñaëc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ñaëc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bieät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nhö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baûng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sau</a:t>
            </a:r>
            <a:r>
              <a:rPr lang="en-US" sz="2800" dirty="0">
                <a:latin typeface="VNI-Times" pitchFamily="2" charset="0"/>
              </a:rPr>
              <a:t>:</a:t>
            </a:r>
          </a:p>
        </p:txBody>
      </p:sp>
      <p:graphicFrame>
        <p:nvGraphicFramePr>
          <p:cNvPr id="12" name="Group 1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4697935"/>
              </p:ext>
            </p:extLst>
          </p:nvPr>
        </p:nvGraphicFramePr>
        <p:xfrm>
          <a:off x="316814" y="2070815"/>
          <a:ext cx="11068110" cy="4632960"/>
        </p:xfrm>
        <a:graphic>
          <a:graphicData uri="http://schemas.openxmlformats.org/drawingml/2006/table">
            <a:tbl>
              <a:tblPr/>
              <a:tblGrid>
                <a:gridCol w="1549535"/>
                <a:gridCol w="1549535"/>
                <a:gridCol w="7969040"/>
              </a:tblGrid>
              <a:tr h="16635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Bit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Teân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r"/>
                          <a:tab pos="2743200" algn="ctr"/>
                          <a:tab pos="5486400" algn="r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r"/>
                          <a:tab pos="2743200" algn="ctr"/>
                          <a:tab pos="5486400" algn="r"/>
                        </a:tabLst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                  Chöùc naêng chuyeån ñoåi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RxD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Ngoõ vaøo nhaän döõ lieäu noái tieáp.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P3.1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TxD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Ngoõ xuaát döõ lieäu noái tieáp.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13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P3.2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P3.3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P3.4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P3.5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P3.6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P3.7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INT0\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INT1\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T0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T1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WR\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RD\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180975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Ngoõ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vaøo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ngaét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cöùng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thöù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0.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Ngoõ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vaøo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ngaét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cöùng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thöù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1.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Ngoõ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vaøo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cuûa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timer/counter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thöù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0.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Ngoõ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vaøo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cuûa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timer/counter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thöù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1.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Tín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hieäu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ñieàu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khieån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ghi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döõ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lieäu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leân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boä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nhôù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ngoaøi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NI-Times" pitchFamily="2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Tín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hieäu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ñieàu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khieån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ñoïc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döõ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lieäu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töø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boä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nhôù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ngoaøi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NI-Times" pitchFamily="2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27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502" y="830421"/>
            <a:ext cx="11706896" cy="1777284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12124" y="71045"/>
            <a:ext cx="109084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khieån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502" y="830421"/>
            <a:ext cx="11507273" cy="147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" indent="-53975">
              <a:lnSpc>
                <a:spcPct val="80000"/>
              </a:lnSpc>
            </a:pPr>
            <a:r>
              <a:rPr lang="en-US" sz="2800" b="1" dirty="0" smtClean="0">
                <a:latin typeface="VNI-Times" pitchFamily="2" charset="0"/>
                <a:sym typeface="Wingdings" panose="05000000000000000000" pitchFamily="2" charset="2"/>
              </a:rPr>
              <a:t>a. </a:t>
            </a:r>
            <a:r>
              <a:rPr lang="en-US" sz="2800" b="1" dirty="0" err="1" smtClean="0">
                <a:latin typeface="VNI-Times" pitchFamily="2" charset="0"/>
              </a:rPr>
              <a:t>Ngoõ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tín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hieäu</a:t>
            </a:r>
            <a:r>
              <a:rPr lang="en-US" sz="2800" b="1" dirty="0">
                <a:latin typeface="VNI-Times" pitchFamily="2" charset="0"/>
              </a:rPr>
              <a:t> PSEN (Program store enable</a:t>
            </a:r>
            <a:r>
              <a:rPr lang="en-US" sz="2800" b="1" dirty="0" smtClean="0">
                <a:latin typeface="VNI-Times" pitchFamily="2" charset="0"/>
              </a:rPr>
              <a:t>):</a:t>
            </a:r>
          </a:p>
          <a:p>
            <a:pPr marL="53975" indent="-53975">
              <a:lnSpc>
                <a:spcPct val="80000"/>
              </a:lnSpc>
            </a:pPr>
            <a:r>
              <a:rPr lang="en-US" sz="2800" dirty="0" smtClean="0">
                <a:latin typeface="VNI-Times" pitchFamily="2" charset="0"/>
              </a:rPr>
              <a:t> PSEN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ôû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chaân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>
                <a:latin typeface="VNI-Times" pitchFamily="2" charset="0"/>
              </a:rPr>
              <a:t>29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pheùp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dirty="0">
                <a:latin typeface="VNI-Times" pitchFamily="2" charset="0"/>
              </a:rPr>
              <a:t>0E ( output enable </a:t>
            </a:r>
            <a:r>
              <a:rPr lang="en-US" sz="2800" dirty="0" err="1">
                <a:latin typeface="VNI-Times" pitchFamily="2" charset="0"/>
              </a:rPr>
              <a:t>hoaëc</a:t>
            </a:r>
            <a:r>
              <a:rPr lang="en-US" sz="2800" dirty="0">
                <a:latin typeface="VNI-Times" pitchFamily="2" charset="0"/>
              </a:rPr>
              <a:t> RD)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Eprom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pheùp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byte </a:t>
            </a:r>
            <a:r>
              <a:rPr lang="en-US" sz="2800" dirty="0" err="1">
                <a:latin typeface="VNI-Times" pitchFamily="2" charset="0"/>
              </a:rPr>
              <a:t>maõ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leänh</a:t>
            </a:r>
            <a:r>
              <a:rPr lang="en-US" sz="2800" dirty="0">
                <a:latin typeface="VNI-Times" pitchFamily="2" charset="0"/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412124" y="2811479"/>
            <a:ext cx="1166333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0" indent="-31750" algn="just">
              <a:lnSpc>
                <a:spcPct val="80000"/>
              </a:lnSpc>
            </a:pP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tieáp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ngoaøi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ñeán</a:t>
            </a:r>
            <a:r>
              <a:rPr lang="en-US" sz="2800" dirty="0">
                <a:latin typeface="VNI-Times" pitchFamily="2" charset="0"/>
              </a:rPr>
              <a:t> PSEN, 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khoâng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tieáp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PSEN </a:t>
            </a:r>
            <a:r>
              <a:rPr lang="en-US" sz="2800" dirty="0" err="1">
                <a:latin typeface="VNI-Times" pitchFamily="2" charset="0"/>
              </a:rPr>
              <a:t>boû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troáng</a:t>
            </a:r>
            <a:r>
              <a:rPr lang="en-US" sz="2800" dirty="0" smtClean="0">
                <a:latin typeface="VNI-Times" pitchFamily="2" charset="0"/>
              </a:rPr>
              <a:t>.</a:t>
            </a:r>
          </a:p>
          <a:p>
            <a:pPr marL="31750" indent="-31750" algn="just">
              <a:lnSpc>
                <a:spcPct val="80000"/>
              </a:lnSpc>
            </a:pPr>
            <a:endParaRPr lang="en-US" sz="2800" dirty="0">
              <a:latin typeface="VNI-Times" pitchFamily="2" charset="0"/>
            </a:endParaRPr>
          </a:p>
          <a:p>
            <a:pPr marL="31750" indent="-31750" algn="just">
              <a:lnSpc>
                <a:spcPct val="80000"/>
              </a:lnSpc>
            </a:pPr>
            <a:r>
              <a:rPr lang="en-US" sz="2800" dirty="0" smtClean="0">
                <a:latin typeface="VNI-Times" pitchFamily="2" charset="0"/>
              </a:rPr>
              <a:t>PSEN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thôøi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gian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laáy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leänh</a:t>
            </a:r>
            <a:r>
              <a:rPr lang="en-US" sz="2800" dirty="0">
                <a:latin typeface="VNI-Times" pitchFamily="2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leänh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Eprom</a:t>
            </a:r>
            <a:r>
              <a:rPr lang="en-US" sz="2800" dirty="0">
                <a:latin typeface="VNI-Times" pitchFamily="2" charset="0"/>
              </a:rPr>
              <a:t> qua bus </a:t>
            </a:r>
            <a:r>
              <a:rPr lang="en-US" sz="2800" dirty="0" err="1">
                <a:latin typeface="VNI-Times" pitchFamily="2" charset="0"/>
              </a:rPr>
              <a:t>döõ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leänh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ñeå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leänh</a:t>
            </a:r>
            <a:r>
              <a:rPr lang="en-US" sz="2800" dirty="0">
                <a:latin typeface="VNI-Times" pitchFamily="2" charset="0"/>
              </a:rPr>
              <a:t>. </a:t>
            </a:r>
          </a:p>
          <a:p>
            <a:pPr marL="609600" indent="-609600" algn="just">
              <a:lnSpc>
                <a:spcPct val="80000"/>
              </a:lnSpc>
            </a:pPr>
            <a:endParaRPr lang="en-US" sz="2800" dirty="0">
              <a:latin typeface="VNI-Times" pitchFamily="2" charset="0"/>
            </a:endParaRPr>
          </a:p>
          <a:p>
            <a:pPr marL="609600" indent="-609600" algn="just">
              <a:lnSpc>
                <a:spcPct val="80000"/>
              </a:lnSpc>
            </a:pP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thi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EPROM </a:t>
            </a:r>
            <a:r>
              <a:rPr lang="en-US" sz="2800" dirty="0" err="1">
                <a:latin typeface="VNI-Times" pitchFamily="2" charset="0"/>
              </a:rPr>
              <a:t>noäi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PSEN 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logic 1).</a:t>
            </a:r>
          </a:p>
        </p:txBody>
      </p:sp>
    </p:spTree>
    <p:extLst>
      <p:ext uri="{BB962C8B-B14F-4D97-AF65-F5344CB8AC3E}">
        <p14:creationId xmlns:p14="http://schemas.microsoft.com/office/powerpoint/2010/main" val="55456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502" y="830421"/>
            <a:ext cx="11706896" cy="500838"/>
          </a:xfrm>
        </p:spPr>
        <p:txBody>
          <a:bodyPr/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2124" y="71045"/>
            <a:ext cx="109084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khieån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502" y="830421"/>
            <a:ext cx="11507273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" indent="-53975">
              <a:lnSpc>
                <a:spcPct val="80000"/>
              </a:lnSpc>
            </a:pPr>
            <a:r>
              <a:rPr lang="en-US" sz="2800" b="1" dirty="0" smtClean="0">
                <a:solidFill>
                  <a:schemeClr val="hlink"/>
                </a:solidFill>
                <a:latin typeface="VNI-Times" pitchFamily="2" charset="0"/>
              </a:rPr>
              <a:t>b. </a:t>
            </a:r>
            <a:r>
              <a:rPr lang="en-US" sz="2800" b="1" dirty="0" err="1" smtClean="0">
                <a:solidFill>
                  <a:schemeClr val="hlink"/>
                </a:solidFill>
                <a:latin typeface="VNI-Times" pitchFamily="2" charset="0"/>
              </a:rPr>
              <a:t>Ngoõ</a:t>
            </a:r>
            <a:r>
              <a:rPr lang="en-US" sz="2800" b="1" dirty="0" smtClean="0">
                <a:solidFill>
                  <a:schemeClr val="hlink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chemeClr val="hlink"/>
                </a:solidFill>
                <a:latin typeface="VNI-Times" pitchFamily="2" charset="0"/>
              </a:rPr>
              <a:t>tín</a:t>
            </a:r>
            <a:r>
              <a:rPr lang="en-US" sz="2800" b="1" dirty="0">
                <a:solidFill>
                  <a:schemeClr val="hlink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chemeClr val="hlink"/>
                </a:solidFill>
                <a:latin typeface="VNI-Times" pitchFamily="2" charset="0"/>
              </a:rPr>
              <a:t>hieäu</a:t>
            </a:r>
            <a:r>
              <a:rPr lang="en-US" sz="2800" b="1" dirty="0">
                <a:solidFill>
                  <a:schemeClr val="hlink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chemeClr val="hlink"/>
                </a:solidFill>
                <a:latin typeface="VNI-Times" pitchFamily="2" charset="0"/>
              </a:rPr>
              <a:t>ñieàu</a:t>
            </a:r>
            <a:r>
              <a:rPr lang="en-US" sz="2800" b="1" dirty="0">
                <a:solidFill>
                  <a:schemeClr val="hlink"/>
                </a:solidFill>
                <a:latin typeface="VNI-Times" pitchFamily="2" charset="0"/>
              </a:rPr>
              <a:t> </a:t>
            </a:r>
            <a:r>
              <a:rPr lang="en-US" sz="2800" b="1" dirty="0" err="1">
                <a:solidFill>
                  <a:schemeClr val="hlink"/>
                </a:solidFill>
                <a:latin typeface="VNI-Times" pitchFamily="2" charset="0"/>
              </a:rPr>
              <a:t>khieån</a:t>
            </a:r>
            <a:r>
              <a:rPr lang="en-US" sz="2800" b="1" dirty="0">
                <a:solidFill>
                  <a:schemeClr val="hlink"/>
                </a:solidFill>
                <a:latin typeface="VNI-Times" pitchFamily="2" charset="0"/>
              </a:rPr>
              <a:t> ALE (Address Latch Enable ) :</a:t>
            </a:r>
            <a:endParaRPr lang="en-US" sz="2800" dirty="0">
              <a:solidFill>
                <a:schemeClr val="hlink"/>
              </a:solidFill>
              <a:latin typeface="VNI-Times" pitchFamily="2" charset="0"/>
            </a:endParaRPr>
          </a:p>
          <a:p>
            <a:pPr marL="53975" indent="-53975">
              <a:lnSpc>
                <a:spcPct val="80000"/>
              </a:lnSpc>
            </a:pPr>
            <a:endParaRPr lang="en-US" sz="2800" dirty="0">
              <a:latin typeface="VNI-Times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2124" y="1146294"/>
            <a:ext cx="115072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VNI-Times" pitchFamily="2" charset="0"/>
              </a:rPr>
              <a:t>-</a:t>
            </a:r>
            <a:r>
              <a:rPr lang="en-US" sz="2800" dirty="0" err="1" smtClean="0">
                <a:latin typeface="VNI-Times" pitchFamily="2" charset="0"/>
              </a:rPr>
              <a:t>Khi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>
                <a:latin typeface="VNI-Times" pitchFamily="2" charset="0"/>
              </a:rPr>
              <a:t>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truy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xuaát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ngoaøi</a:t>
            </a:r>
            <a:r>
              <a:rPr lang="en-US" sz="2800" dirty="0">
                <a:latin typeface="VNI-Times" pitchFamily="2" charset="0"/>
              </a:rPr>
              <a:t>,  port 0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naêng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bus </a:t>
            </a:r>
            <a:r>
              <a:rPr lang="en-US" sz="2800" dirty="0" err="1">
                <a:latin typeface="VNI-Times" pitchFamily="2" charset="0"/>
              </a:rPr>
              <a:t>taûi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bus </a:t>
            </a:r>
            <a:r>
              <a:rPr lang="en-US" sz="2800" dirty="0" err="1">
                <a:latin typeface="VNI-Times" pitchFamily="2" charset="0"/>
              </a:rPr>
              <a:t>döõ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lieäu</a:t>
            </a:r>
            <a:r>
              <a:rPr lang="en-US" sz="2800" dirty="0">
                <a:latin typeface="VNI-Times" pitchFamily="2" charset="0"/>
              </a:rPr>
              <a:t> [AD7 – AD0] do </a:t>
            </a:r>
            <a:r>
              <a:rPr lang="en-US" sz="2800" dirty="0" err="1">
                <a:latin typeface="VNI-Times" pitchFamily="2" charset="0"/>
              </a:rPr>
              <a:t>ñoù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taùch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döõ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. 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312313" y="2470706"/>
            <a:ext cx="1150727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ALE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thöù</a:t>
            </a:r>
            <a:r>
              <a:rPr lang="en-US" sz="2800" dirty="0">
                <a:latin typeface="VNI-Times" pitchFamily="2" charset="0"/>
              </a:rPr>
              <a:t> 30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hôïp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döõ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chuùng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IC </a:t>
            </a:r>
            <a:r>
              <a:rPr lang="en-US" sz="2800" dirty="0" err="1">
                <a:latin typeface="VNI-Times" pitchFamily="2" charset="0"/>
              </a:rPr>
              <a:t>choát</a:t>
            </a:r>
            <a:r>
              <a:rPr lang="en-US" sz="2800" dirty="0">
                <a:latin typeface="VNI-Times" pitchFamily="2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212502" y="3338636"/>
            <a:ext cx="11979498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ALE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moät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khoaûng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thôøi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gian</a:t>
            </a:r>
            <a:r>
              <a:rPr lang="en-US" sz="2800" dirty="0">
                <a:latin typeface="VNI-Times" pitchFamily="2" charset="0"/>
              </a:rPr>
              <a:t> port 0 </a:t>
            </a:r>
            <a:r>
              <a:rPr lang="en-US" sz="2800" dirty="0" err="1">
                <a:latin typeface="VNI-Times" pitchFamily="2" charset="0"/>
              </a:rPr>
              <a:t>ñoùng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vieäc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hieän</a:t>
            </a:r>
            <a:r>
              <a:rPr lang="en-US" sz="2800" dirty="0">
                <a:latin typeface="VNI-Times" pitchFamily="2" charset="0"/>
              </a:rPr>
              <a:t> 1 </a:t>
            </a:r>
            <a:r>
              <a:rPr lang="en-US" sz="2800" dirty="0" err="1">
                <a:latin typeface="VNI-Times" pitchFamily="2" charset="0"/>
              </a:rPr>
              <a:t>caùch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hoaøn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toaøn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2407" y="4236484"/>
            <a:ext cx="11607085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ALE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toác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baèng</a:t>
            </a:r>
            <a:r>
              <a:rPr lang="en-US" sz="2800" dirty="0">
                <a:latin typeface="VNI-Times" pitchFamily="2" charset="0"/>
              </a:rPr>
              <a:t> 1/6 </a:t>
            </a:r>
            <a:r>
              <a:rPr lang="en-US" sz="2800" dirty="0" err="1">
                <a:latin typeface="VNI-Times" pitchFamily="2" charset="0"/>
              </a:rPr>
              <a:t>laàn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tuï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gaén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ra</a:t>
            </a:r>
            <a:r>
              <a:rPr lang="en-US" sz="2800" dirty="0">
                <a:latin typeface="VNI-Times" pitchFamily="2" charset="0"/>
              </a:rPr>
              <a:t> ALE </a:t>
            </a:r>
            <a:r>
              <a:rPr lang="en-US" sz="2800" dirty="0" err="1">
                <a:latin typeface="VNI-Times" pitchFamily="2" charset="0"/>
              </a:rPr>
              <a:t>laøm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clock </a:t>
            </a:r>
            <a:r>
              <a:rPr lang="en-US" sz="2800" dirty="0" err="1">
                <a:latin typeface="VNI-Times" pitchFamily="2" charset="0"/>
              </a:rPr>
              <a:t>cung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phaàn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thoáng</a:t>
            </a:r>
            <a:r>
              <a:rPr lang="en-US" sz="2800" dirty="0">
                <a:latin typeface="VNI-Times" pitchFamily="2" charset="0"/>
              </a:rPr>
              <a:t>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12502" y="5643023"/>
            <a:ext cx="11706896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laäp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noäi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ALE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nhaän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laäp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ngoaøi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laäp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flash rom 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89C51. </a:t>
            </a:r>
          </a:p>
        </p:txBody>
      </p:sp>
    </p:spTree>
    <p:extLst>
      <p:ext uri="{BB962C8B-B14F-4D97-AF65-F5344CB8AC3E}">
        <p14:creationId xmlns:p14="http://schemas.microsoft.com/office/powerpoint/2010/main" val="345349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  <p:bldP spid="7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502" y="830421"/>
            <a:ext cx="11706896" cy="1777284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12124" y="71045"/>
            <a:ext cx="109084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khieån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52870" y="4387295"/>
            <a:ext cx="11819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502" y="830421"/>
            <a:ext cx="11507273" cy="824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latin typeface="VNI-Times" pitchFamily="2" charset="0"/>
              </a:rPr>
              <a:t>c</a:t>
            </a:r>
            <a:r>
              <a:rPr lang="en-US" sz="2800" b="1" dirty="0" smtClean="0">
                <a:latin typeface="VNI-Times" pitchFamily="2" charset="0"/>
              </a:rPr>
              <a:t>. </a:t>
            </a:r>
            <a:r>
              <a:rPr lang="en-US" sz="2800" b="1" dirty="0" err="1">
                <a:latin typeface="VNI-Times" pitchFamily="2" charset="0"/>
              </a:rPr>
              <a:t>Ngoõ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tín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hieäu</a:t>
            </a:r>
            <a:r>
              <a:rPr lang="en-US" sz="2800" b="1" dirty="0">
                <a:latin typeface="VNI-Times" pitchFamily="2" charset="0"/>
              </a:rPr>
              <a:t> EA (External Access) :</a:t>
            </a:r>
            <a:endParaRPr lang="en-US" sz="2800" dirty="0">
              <a:latin typeface="VNI-Times" pitchFamily="2" charset="0"/>
            </a:endParaRPr>
          </a:p>
          <a:p>
            <a:pPr marL="53975" indent="-53975">
              <a:lnSpc>
                <a:spcPct val="80000"/>
              </a:lnSpc>
            </a:pPr>
            <a:endParaRPr lang="en-US" sz="2800" dirty="0">
              <a:latin typeface="VNI-Times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118" y="1828198"/>
            <a:ext cx="110716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EA 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 31 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1  </a:t>
            </a:r>
            <a:r>
              <a:rPr lang="en-US" sz="2800" dirty="0" err="1">
                <a:latin typeface="VNI-Times" pitchFamily="2" charset="0"/>
              </a:rPr>
              <a:t>hoaëc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0. 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EA </a:t>
            </a:r>
            <a:r>
              <a:rPr lang="en-US" sz="2800" dirty="0" err="1">
                <a:latin typeface="VNI-Times" pitchFamily="2" charset="0"/>
              </a:rPr>
              <a:t>leân</a:t>
            </a:r>
            <a:r>
              <a:rPr lang="en-US" sz="2800" dirty="0">
                <a:latin typeface="VNI-Times" pitchFamily="2" charset="0"/>
              </a:rPr>
              <a:t> 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logic 1 (+5v)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 </a:t>
            </a:r>
            <a:r>
              <a:rPr lang="en-US" sz="2800" dirty="0" err="1">
                <a:latin typeface="VNI-Times" pitchFamily="2" charset="0"/>
              </a:rPr>
              <a:t>noäi</a:t>
            </a:r>
            <a:r>
              <a:rPr lang="en-US" sz="2800" dirty="0">
                <a:latin typeface="VNI-Times" pitchFamily="2" charset="0"/>
              </a:rPr>
              <a:t>. 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Neáu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EA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logic 0 (0V)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haønh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töø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ngoaïi</a:t>
            </a:r>
            <a:r>
              <a:rPr lang="en-US" sz="2800" dirty="0">
                <a:latin typeface="VNI-Times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101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502" y="830421"/>
            <a:ext cx="11706896" cy="1777284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12124" y="71045"/>
            <a:ext cx="109084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khieån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2502" y="830421"/>
            <a:ext cx="11507273" cy="824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 smtClean="0">
                <a:latin typeface="VNI-Times" pitchFamily="2" charset="0"/>
              </a:rPr>
              <a:t>d. </a:t>
            </a:r>
            <a:r>
              <a:rPr lang="en-US" sz="2800" b="1" dirty="0" err="1">
                <a:latin typeface="VNI-Times" pitchFamily="2" charset="0"/>
              </a:rPr>
              <a:t>Ngoõ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tín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hieäu</a:t>
            </a:r>
            <a:r>
              <a:rPr lang="en-US" sz="2800" b="1" dirty="0">
                <a:latin typeface="VNI-Times" pitchFamily="2" charset="0"/>
              </a:rPr>
              <a:t> RST (Reset) :</a:t>
            </a:r>
            <a:endParaRPr lang="en-US" sz="2800" dirty="0">
              <a:latin typeface="VNI-Times" pitchFamily="2" charset="0"/>
            </a:endParaRPr>
          </a:p>
          <a:p>
            <a:pPr marL="53975" indent="-53975">
              <a:lnSpc>
                <a:spcPct val="80000"/>
              </a:lnSpc>
            </a:pPr>
            <a:endParaRPr lang="en-US" sz="2800" dirty="0">
              <a:latin typeface="VNI-Times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2501" y="1385047"/>
            <a:ext cx="11836063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RST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9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vaøo</a:t>
            </a:r>
            <a:r>
              <a:rPr lang="en-US" sz="2800" dirty="0">
                <a:latin typeface="VNI-Times" pitchFamily="2" charset="0"/>
              </a:rPr>
              <a:t> Reset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89C51</a:t>
            </a:r>
            <a:r>
              <a:rPr lang="en-US" sz="2800" dirty="0" smtClean="0">
                <a:latin typeface="VNI-Times" pitchFamily="2" charset="0"/>
              </a:rPr>
              <a:t>. </a:t>
            </a:r>
            <a:r>
              <a:rPr lang="en-US" sz="2800" dirty="0" err="1" smtClean="0">
                <a:latin typeface="VNI-Times" pitchFamily="2" charset="0"/>
              </a:rPr>
              <a:t>Khi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caáp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heä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thoáng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hoaëc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nhaán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nuùt</a:t>
            </a:r>
            <a:r>
              <a:rPr lang="en-US" sz="2800" dirty="0">
                <a:latin typeface="VNI-Times" pitchFamily="2" charset="0"/>
              </a:rPr>
              <a:t> reset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seõ</a:t>
            </a:r>
            <a:r>
              <a:rPr lang="en-US" sz="2800" dirty="0">
                <a:latin typeface="VNI-Times" pitchFamily="2" charset="0"/>
              </a:rPr>
              <a:t> reset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. </a:t>
            </a:r>
          </a:p>
        </p:txBody>
      </p:sp>
      <p:sp>
        <p:nvSpPr>
          <p:cNvPr id="6" name="Rectangle 5"/>
          <p:cNvSpPr/>
          <p:nvPr/>
        </p:nvSpPr>
        <p:spPr>
          <a:xfrm>
            <a:off x="212501" y="2407024"/>
            <a:ext cx="11507274" cy="1255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reset </a:t>
            </a:r>
            <a:r>
              <a:rPr lang="en-US" sz="2800" dirty="0" err="1">
                <a:latin typeface="VNI-Times" pitchFamily="2" charset="0"/>
              </a:rPr>
              <a:t>thì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reset </a:t>
            </a:r>
            <a:r>
              <a:rPr lang="en-US" sz="2800" dirty="0" err="1">
                <a:latin typeface="VNI-Times" pitchFamily="2" charset="0"/>
              </a:rPr>
              <a:t>phaûi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ôû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möùc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ít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nhaát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2 </a:t>
            </a:r>
            <a:r>
              <a:rPr lang="en-US" sz="2800" dirty="0" err="1">
                <a:latin typeface="VNI-Times" pitchFamily="2" charset="0"/>
              </a:rPr>
              <a:t>chu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kyø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maùy</a:t>
            </a:r>
            <a:r>
              <a:rPr lang="en-US" sz="2800" dirty="0">
                <a:latin typeface="VNI-Times" pitchFamily="2" charset="0"/>
              </a:rPr>
              <a:t>,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naïp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nhöõng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giaù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trò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thích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hôïp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khôûi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heä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thoáng</a:t>
            </a:r>
            <a:r>
              <a:rPr lang="en-US" sz="2800" dirty="0">
                <a:latin typeface="VNI-Times" pitchFamily="2" charset="0"/>
              </a:rPr>
              <a:t> .</a:t>
            </a:r>
          </a:p>
        </p:txBody>
      </p:sp>
      <p:sp>
        <p:nvSpPr>
          <p:cNvPr id="7" name="Rectangle 6"/>
          <p:cNvSpPr/>
          <p:nvPr/>
        </p:nvSpPr>
        <p:spPr>
          <a:xfrm>
            <a:off x="212500" y="3816799"/>
            <a:ext cx="11706897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>
                <a:latin typeface="VNI-Times" pitchFamily="2" charset="0"/>
              </a:rPr>
              <a:t>-</a:t>
            </a:r>
            <a:r>
              <a:rPr lang="en-US" sz="2800" dirty="0" err="1">
                <a:latin typeface="VNI-Times" pitchFamily="2" charset="0"/>
              </a:rPr>
              <a:t>Thanh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quan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nhaát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ghi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ñeám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PC = 0000H  </a:t>
            </a:r>
            <a:r>
              <a:rPr lang="en-US" sz="2800" dirty="0" err="1">
                <a:latin typeface="VNI-Times" pitchFamily="2" charset="0"/>
              </a:rPr>
              <a:t>sau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reset. </a:t>
            </a:r>
            <a:r>
              <a:rPr lang="en-US" sz="2800" dirty="0" err="1">
                <a:latin typeface="VNI-Times" pitchFamily="2" charset="0"/>
              </a:rPr>
              <a:t>Sau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reset </a:t>
            </a:r>
            <a:r>
              <a:rPr lang="en-US" sz="2800" dirty="0" err="1">
                <a:latin typeface="VNI-Times" pitchFamily="2" charset="0"/>
              </a:rPr>
              <a:t>xong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luoân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baét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taïi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0000H </a:t>
            </a:r>
            <a:r>
              <a:rPr lang="en-US" sz="2800" dirty="0" err="1">
                <a:latin typeface="VNI-Times" pitchFamily="2" charset="0"/>
              </a:rPr>
              <a:t>cuûa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nhôù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chöông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trình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luoân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baét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ñaàu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taïi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ñòa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0000H. </a:t>
            </a:r>
          </a:p>
        </p:txBody>
      </p:sp>
    </p:spTree>
    <p:extLst>
      <p:ext uri="{BB962C8B-B14F-4D97-AF65-F5344CB8AC3E}">
        <p14:creationId xmlns:p14="http://schemas.microsoft.com/office/powerpoint/2010/main" val="204843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502" y="830421"/>
            <a:ext cx="11706896" cy="1777284"/>
          </a:xfrm>
        </p:spPr>
        <p:txBody>
          <a:bodyPr/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412124" y="71045"/>
            <a:ext cx="109084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ngoõ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hieäu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 smtClean="0">
                <a:latin typeface="VNI-Times" pitchFamily="2" charset="0"/>
              </a:rPr>
              <a:t>khieån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8051: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2502" y="830421"/>
            <a:ext cx="11507273" cy="824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 err="1" smtClean="0">
                <a:latin typeface="VNI-Times" pitchFamily="2" charset="0"/>
              </a:rPr>
              <a:t>e.Caùc</a:t>
            </a:r>
            <a:r>
              <a:rPr lang="en-US" sz="2800" b="1" dirty="0" smtClean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ngoõ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vaøo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boä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dao</a:t>
            </a:r>
            <a:r>
              <a:rPr lang="en-US" sz="2800" b="1" dirty="0">
                <a:latin typeface="VNI-Times" pitchFamily="2" charset="0"/>
              </a:rPr>
              <a:t> </a:t>
            </a:r>
            <a:r>
              <a:rPr lang="en-US" sz="2800" b="1" dirty="0" err="1">
                <a:latin typeface="VNI-Times" pitchFamily="2" charset="0"/>
              </a:rPr>
              <a:t>ñoäng</a:t>
            </a:r>
            <a:r>
              <a:rPr lang="en-US" sz="2800" b="1" dirty="0">
                <a:latin typeface="VNI-Times" pitchFamily="2" charset="0"/>
              </a:rPr>
              <a:t> Xtal1, Xtal2:</a:t>
            </a:r>
          </a:p>
          <a:p>
            <a:pPr marL="53975" indent="-53975">
              <a:lnSpc>
                <a:spcPct val="80000"/>
              </a:lnSpc>
            </a:pPr>
            <a:endParaRPr lang="en-US" sz="2800" dirty="0">
              <a:latin typeface="VNI-Times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282" y="1634299"/>
            <a:ext cx="10757647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latin typeface="VNI-Times" pitchFamily="2" charset="0"/>
              </a:rPr>
              <a:t>-Vi </a:t>
            </a:r>
            <a:r>
              <a:rPr lang="en-US" sz="2800" dirty="0" err="1">
                <a:latin typeface="VNI-Times" pitchFamily="2" charset="0"/>
              </a:rPr>
              <a:t>ñieàu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khieån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coù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theå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söû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nguoàn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xung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ngoaøi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hoaëc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söû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vôùi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atin typeface="VNI-Times" pitchFamily="2" charset="0"/>
              </a:rPr>
              <a:t>-</a:t>
            </a:r>
            <a:r>
              <a:rPr lang="en-US" sz="2800" dirty="0" err="1" smtClean="0">
                <a:latin typeface="VNI-Times" pitchFamily="2" charset="0"/>
              </a:rPr>
              <a:t>Vôùi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boä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dao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ñoäng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tích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hôïp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beân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trong</a:t>
            </a:r>
            <a:r>
              <a:rPr lang="en-US" sz="2800" dirty="0">
                <a:latin typeface="VNI-Times" pitchFamily="2" charset="0"/>
              </a:rPr>
              <a:t> 89C51, </a:t>
            </a:r>
            <a:r>
              <a:rPr lang="en-US" sz="2800" dirty="0" err="1">
                <a:latin typeface="VNI-Times" pitchFamily="2" charset="0"/>
              </a:rPr>
              <a:t>khi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söû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duïng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ngöôøi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thieát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chæ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keát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theâm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tuï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vaø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caùc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tuï</a:t>
            </a:r>
            <a:r>
              <a:rPr lang="en-US" sz="2800" dirty="0">
                <a:latin typeface="VNI-Times" pitchFamily="2" charset="0"/>
              </a:rPr>
              <a:t> pi . </a:t>
            </a:r>
          </a:p>
          <a:p>
            <a:pPr>
              <a:lnSpc>
                <a:spcPct val="90000"/>
              </a:lnSpc>
            </a:pPr>
            <a:r>
              <a:rPr lang="en-US" sz="2800" dirty="0" err="1">
                <a:latin typeface="VNI-Times" pitchFamily="2" charset="0"/>
              </a:rPr>
              <a:t>Taàn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soá</a:t>
            </a:r>
            <a:r>
              <a:rPr lang="en-US" sz="2800" dirty="0">
                <a:latin typeface="VNI-Times" pitchFamily="2" charset="0"/>
              </a:rPr>
              <a:t>  </a:t>
            </a:r>
            <a:r>
              <a:rPr lang="en-US" sz="2800" dirty="0" err="1">
                <a:latin typeface="VNI-Times" pitchFamily="2" charset="0"/>
              </a:rPr>
              <a:t>tuï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thaïch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anh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thöôøng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söû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duïng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cho</a:t>
            </a:r>
            <a:r>
              <a:rPr lang="en-US" sz="2800" dirty="0">
                <a:latin typeface="VNI-Times" pitchFamily="2" charset="0"/>
              </a:rPr>
              <a:t> 89C51 </a:t>
            </a:r>
            <a:r>
              <a:rPr lang="en-US" sz="2800" dirty="0" err="1">
                <a:latin typeface="VNI-Times" pitchFamily="2" charset="0"/>
              </a:rPr>
              <a:t>laø</a:t>
            </a:r>
            <a:r>
              <a:rPr lang="en-US" sz="2800" dirty="0">
                <a:latin typeface="VNI-Times" pitchFamily="2" charset="0"/>
              </a:rPr>
              <a:t> 12Mhz ÷ 24Mhz.</a:t>
            </a:r>
          </a:p>
          <a:p>
            <a:pPr>
              <a:lnSpc>
                <a:spcPct val="90000"/>
              </a:lnSpc>
            </a:pPr>
            <a:r>
              <a:rPr lang="en-US" sz="2800" b="1" dirty="0" smtClean="0">
                <a:latin typeface="VNI-Times" pitchFamily="2" charset="0"/>
                <a:sym typeface="Wingdings" panose="05000000000000000000" pitchFamily="2" charset="2"/>
              </a:rPr>
              <a:t>-</a:t>
            </a:r>
            <a:r>
              <a:rPr lang="en-US" sz="2800" dirty="0" smtClean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40 (</a:t>
            </a:r>
            <a:r>
              <a:rPr lang="en-US" sz="2800" dirty="0" err="1">
                <a:latin typeface="VNI-Times" pitchFamily="2" charset="0"/>
              </a:rPr>
              <a:t>Vcc</a:t>
            </a:r>
            <a:r>
              <a:rPr lang="en-US" sz="2800" dirty="0">
                <a:latin typeface="VNI-Times" pitchFamily="2" charset="0"/>
              </a:rPr>
              <a:t>) </a:t>
            </a:r>
            <a:r>
              <a:rPr lang="en-US" sz="2800" dirty="0" err="1">
                <a:latin typeface="VNI-Times" pitchFamily="2" charset="0"/>
              </a:rPr>
              <a:t>ñöôïc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leân</a:t>
            </a:r>
            <a:r>
              <a:rPr lang="en-US" sz="2800" dirty="0">
                <a:latin typeface="VNI-Times" pitchFamily="2" charset="0"/>
              </a:rPr>
              <a:t> </a:t>
            </a:r>
            <a:r>
              <a:rPr lang="en-US" sz="2800" dirty="0" err="1">
                <a:latin typeface="VNI-Times" pitchFamily="2" charset="0"/>
              </a:rPr>
              <a:t>nguoàn</a:t>
            </a:r>
            <a:r>
              <a:rPr lang="en-US" sz="2800" dirty="0">
                <a:latin typeface="VNI-Times" pitchFamily="2" charset="0"/>
              </a:rPr>
              <a:t> 5V, </a:t>
            </a:r>
            <a:r>
              <a:rPr lang="en-US" sz="2800" dirty="0" err="1">
                <a:latin typeface="VNI-Times" pitchFamily="2" charset="0"/>
              </a:rPr>
              <a:t>chaân</a:t>
            </a:r>
            <a:r>
              <a:rPr lang="en-US" sz="2800" dirty="0">
                <a:latin typeface="VNI-Times" pitchFamily="2" charset="0"/>
              </a:rPr>
              <a:t> 20 GND </a:t>
            </a:r>
            <a:r>
              <a:rPr lang="en-US" sz="2800" dirty="0" err="1">
                <a:latin typeface="VNI-Times" pitchFamily="2" charset="0"/>
              </a:rPr>
              <a:t>noái</a:t>
            </a:r>
            <a:r>
              <a:rPr lang="en-US" sz="2800" dirty="0">
                <a:latin typeface="VNI-Times" pitchFamily="2" charset="0"/>
              </a:rPr>
              <a:t> mass.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6780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243</TotalTime>
  <Words>1939</Words>
  <Application>Microsoft Office PowerPoint</Application>
  <PresentationFormat>Widescreen</PresentationFormat>
  <Paragraphs>155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Century Gothic</vt:lpstr>
      <vt:lpstr>Times New Roman</vt:lpstr>
      <vt:lpstr>VNI-Times</vt:lpstr>
      <vt:lpstr>Wingdings</vt:lpstr>
      <vt:lpstr>Wingdings 3</vt:lpstr>
      <vt:lpstr>Ion</vt:lpstr>
      <vt:lpstr>CHƯƠNG 2:PHẦN CỨNG CHIP VI ĐIỀU KHIỂN 8051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CHUONG 2:PHẦN CỨNG CHIP VI ĐIỀU KHIỂN 8051</dc:title>
  <dc:creator>SONY</dc:creator>
  <cp:lastModifiedBy>SONY</cp:lastModifiedBy>
  <cp:revision>36</cp:revision>
  <dcterms:created xsi:type="dcterms:W3CDTF">2016-01-19T01:51:17Z</dcterms:created>
  <dcterms:modified xsi:type="dcterms:W3CDTF">2016-02-22T06:03:11Z</dcterms:modified>
</cp:coreProperties>
</file>